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2"/>
    <p:restoredTop sz="76796"/>
  </p:normalViewPr>
  <p:slideViewPr>
    <p:cSldViewPr snapToGrid="0" snapToObjects="1">
      <p:cViewPr varScale="1">
        <p:scale>
          <a:sx n="95" d="100"/>
          <a:sy n="95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D99EF-0BFD-8D4C-AF7D-D57771E99408}" type="datetimeFigureOut">
              <a:rPr lang="fr-FR" smtClean="0"/>
              <a:t>15/11/2016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49DA-EE0C-0645-88D0-7D6996581B8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910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Une image est un container statique. Un</a:t>
            </a:r>
            <a:r>
              <a:rPr lang="fr-FR" baseline="0" dirty="0" smtClean="0"/>
              <a:t> container avec des choses installées dedans.</a:t>
            </a:r>
          </a:p>
          <a:p>
            <a:r>
              <a:rPr lang="fr-FR" baseline="0" dirty="0" smtClean="0"/>
              <a:t> docker 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146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90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86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Une image est un container statique. Un</a:t>
            </a:r>
            <a:r>
              <a:rPr lang="fr-FR" baseline="0" dirty="0" smtClean="0"/>
              <a:t> container avec des choses installées dedans.</a:t>
            </a:r>
          </a:p>
          <a:p>
            <a:r>
              <a:rPr lang="fr-FR" baseline="0" dirty="0" smtClean="0"/>
              <a:t> docker image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75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Docker est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systeme</a:t>
            </a:r>
            <a:r>
              <a:rPr lang="fr-FR" baseline="0" dirty="0" smtClean="0"/>
              <a:t> de couche, comme les oignons et </a:t>
            </a:r>
            <a:r>
              <a:rPr lang="fr-FR" baseline="0" dirty="0" err="1" smtClean="0"/>
              <a:t>Shrek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Un layer = OS nu.</a:t>
            </a:r>
          </a:p>
          <a:p>
            <a:r>
              <a:rPr lang="fr-FR" baseline="0" dirty="0" smtClean="0"/>
              <a:t>Un layer = PHP ?</a:t>
            </a:r>
          </a:p>
          <a:p>
            <a:r>
              <a:rPr lang="fr-FR" baseline="0" dirty="0" smtClean="0"/>
              <a:t>Un layer = extension ?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949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Docker est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systeme</a:t>
            </a:r>
            <a:r>
              <a:rPr lang="fr-FR" baseline="0" dirty="0" smtClean="0"/>
              <a:t> de couche, comme les oignons et </a:t>
            </a:r>
            <a:r>
              <a:rPr lang="fr-FR" baseline="0" dirty="0" err="1" smtClean="0"/>
              <a:t>Shrek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Un layer = OS nu.</a:t>
            </a:r>
          </a:p>
          <a:p>
            <a:r>
              <a:rPr lang="fr-FR" baseline="0" dirty="0" smtClean="0"/>
              <a:t>Un layer = PHP ?</a:t>
            </a:r>
          </a:p>
          <a:p>
            <a:r>
              <a:rPr lang="fr-FR" baseline="0" dirty="0" smtClean="0"/>
              <a:t>Un layer = extension ?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7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Docker est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systeme</a:t>
            </a:r>
            <a:r>
              <a:rPr lang="fr-FR" baseline="0" dirty="0" smtClean="0"/>
              <a:t> de couche, comme les oignons et </a:t>
            </a:r>
            <a:r>
              <a:rPr lang="fr-FR" baseline="0" dirty="0" err="1" smtClean="0"/>
              <a:t>Shrek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Un layer = OS nu.</a:t>
            </a:r>
          </a:p>
          <a:p>
            <a:r>
              <a:rPr lang="fr-FR" baseline="0" dirty="0" smtClean="0"/>
              <a:t>Un layer = PHP ?</a:t>
            </a:r>
          </a:p>
          <a:p>
            <a:r>
              <a:rPr lang="fr-FR" baseline="0" dirty="0" smtClean="0"/>
              <a:t>Un layer = extension ?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4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Docker est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systeme</a:t>
            </a:r>
            <a:r>
              <a:rPr lang="fr-FR" baseline="0" dirty="0" smtClean="0"/>
              <a:t> de couche, comme les oignons et </a:t>
            </a:r>
            <a:r>
              <a:rPr lang="fr-FR" baseline="0" dirty="0" err="1" smtClean="0"/>
              <a:t>Shrek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Un layer = OS nu.</a:t>
            </a:r>
          </a:p>
          <a:p>
            <a:r>
              <a:rPr lang="fr-FR" baseline="0" dirty="0" smtClean="0"/>
              <a:t>Un layer = PHP ?</a:t>
            </a:r>
          </a:p>
          <a:p>
            <a:r>
              <a:rPr lang="fr-FR" baseline="0" dirty="0" smtClean="0"/>
              <a:t>Un layer = extension ?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03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Docker est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systeme</a:t>
            </a:r>
            <a:r>
              <a:rPr lang="fr-FR" baseline="0" dirty="0" smtClean="0"/>
              <a:t> de couche, comme les oignons et </a:t>
            </a:r>
            <a:r>
              <a:rPr lang="fr-FR" baseline="0" dirty="0" err="1" smtClean="0"/>
              <a:t>Shrek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Un layer = OS nu.</a:t>
            </a:r>
          </a:p>
          <a:p>
            <a:r>
              <a:rPr lang="fr-FR" baseline="0" dirty="0" smtClean="0"/>
              <a:t>Un layer = PHP ?</a:t>
            </a:r>
          </a:p>
          <a:p>
            <a:r>
              <a:rPr lang="fr-FR" baseline="0" dirty="0" smtClean="0"/>
              <a:t>Un layer = extension ?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55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Docker est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systeme</a:t>
            </a:r>
            <a:r>
              <a:rPr lang="fr-FR" baseline="0" dirty="0" smtClean="0"/>
              <a:t> de couche, comme les oignons et </a:t>
            </a:r>
            <a:r>
              <a:rPr lang="fr-FR" baseline="0" dirty="0" err="1" smtClean="0"/>
              <a:t>Shrek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Un layer = OS nu.</a:t>
            </a:r>
          </a:p>
          <a:p>
            <a:r>
              <a:rPr lang="fr-FR" baseline="0" dirty="0" smtClean="0"/>
              <a:t>Un layer = PHP ?</a:t>
            </a:r>
          </a:p>
          <a:p>
            <a:r>
              <a:rPr lang="fr-FR" baseline="0" dirty="0" smtClean="0"/>
              <a:t>Un layer = extension ?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296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Docker est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systeme</a:t>
            </a:r>
            <a:r>
              <a:rPr lang="fr-FR" baseline="0" dirty="0" smtClean="0"/>
              <a:t> de couche, comme les oignons et </a:t>
            </a:r>
            <a:r>
              <a:rPr lang="fr-FR" baseline="0" dirty="0" err="1" smtClean="0"/>
              <a:t>Shrek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Un layer = OS nu.</a:t>
            </a:r>
          </a:p>
          <a:p>
            <a:r>
              <a:rPr lang="fr-FR" baseline="0" dirty="0" smtClean="0"/>
              <a:t>Un layer = PHP ?</a:t>
            </a:r>
          </a:p>
          <a:p>
            <a:r>
              <a:rPr lang="fr-FR" baseline="0" dirty="0" smtClean="0"/>
              <a:t>Un layer = extension ?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93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Docker est</a:t>
            </a:r>
            <a:r>
              <a:rPr lang="fr-FR" baseline="0" dirty="0" smtClean="0"/>
              <a:t> un </a:t>
            </a:r>
            <a:r>
              <a:rPr lang="fr-FR" baseline="0" dirty="0" err="1" smtClean="0"/>
              <a:t>systeme</a:t>
            </a:r>
            <a:r>
              <a:rPr lang="fr-FR" baseline="0" dirty="0" smtClean="0"/>
              <a:t> de couche, comme les oignons et </a:t>
            </a:r>
            <a:r>
              <a:rPr lang="fr-FR" baseline="0" dirty="0" err="1" smtClean="0"/>
              <a:t>Shrek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Un layer = OS nu.</a:t>
            </a:r>
          </a:p>
          <a:p>
            <a:r>
              <a:rPr lang="fr-FR" baseline="0" dirty="0" smtClean="0"/>
              <a:t>Un layer = PHP ?</a:t>
            </a:r>
          </a:p>
          <a:p>
            <a:r>
              <a:rPr lang="fr-FR" baseline="0" dirty="0" smtClean="0"/>
              <a:t>Un layer = extension ? </a:t>
            </a:r>
            <a:r>
              <a:rPr lang="fr-FR" baseline="0" dirty="0" err="1" smtClean="0"/>
              <a:t>Gcc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449DA-EE0C-0645-88D0-7D6996581B8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33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11/15/16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"/>
            <a:ext cx="12192000" cy="68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$ docker </a:t>
            </a:r>
            <a:r>
              <a:rPr lang="fr-FR" sz="4400" cap="none" dirty="0" err="1" smtClean="0">
                <a:latin typeface="Monaco" charset="0"/>
                <a:ea typeface="Monaco" charset="0"/>
                <a:cs typeface="Monaco" charset="0"/>
              </a:rPr>
              <a:t>run</a:t>
            </a:r>
            <a:endParaRPr lang="fr-FR" sz="4400" cap="none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3" y="2440640"/>
            <a:ext cx="10928502" cy="162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376516" y="652452"/>
            <a:ext cx="11645153" cy="65191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cap="none" dirty="0" smtClean="0">
                <a:latin typeface="Monaco" charset="0"/>
                <a:ea typeface="Monaco" charset="0"/>
                <a:cs typeface="Monaco" charset="0"/>
              </a:rPr>
              <a:t>$ docker </a:t>
            </a:r>
            <a:r>
              <a:rPr lang="fr-FR" sz="4000" cap="none" dirty="0" err="1" smtClean="0">
                <a:latin typeface="Monaco" charset="0"/>
                <a:ea typeface="Monaco" charset="0"/>
                <a:cs typeface="Monaco" charset="0"/>
              </a:rPr>
              <a:t>run</a:t>
            </a:r>
            <a:r>
              <a:rPr lang="fr-FR" sz="4000" cap="none" dirty="0" smtClean="0">
                <a:latin typeface="Monaco" charset="0"/>
                <a:ea typeface="Monaco" charset="0"/>
                <a:cs typeface="Monaco" charset="0"/>
              </a:rPr>
              <a:t> --</a:t>
            </a:r>
            <a:r>
              <a:rPr lang="fr-FR" sz="4000" cap="none" dirty="0" err="1" smtClean="0">
                <a:latin typeface="Monaco" charset="0"/>
                <a:ea typeface="Monaco" charset="0"/>
                <a:cs typeface="Monaco" charset="0"/>
              </a:rPr>
              <a:t>rm</a:t>
            </a:r>
            <a:r>
              <a:rPr lang="fr-FR" sz="4000" cap="none" dirty="0" smtClean="0">
                <a:latin typeface="Monaco" charset="0"/>
                <a:ea typeface="Monaco" charset="0"/>
                <a:cs typeface="Monaco" charset="0"/>
              </a:rPr>
              <a:t> &lt;container&gt; &lt;cmd&gt;</a:t>
            </a:r>
            <a:endParaRPr lang="fr-FR" sz="40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9894" y="1966862"/>
            <a:ext cx="101794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latin typeface="Monaco" charset="0"/>
                <a:ea typeface="Monaco" charset="0"/>
                <a:cs typeface="Monaco" charset="0"/>
              </a:rPr>
              <a:t>--</a:t>
            </a:r>
            <a:r>
              <a:rPr lang="fr-FR" sz="2400" dirty="0" err="1" smtClean="0">
                <a:latin typeface="Monaco" charset="0"/>
                <a:ea typeface="Monaco" charset="0"/>
                <a:cs typeface="Monaco" charset="0"/>
              </a:rPr>
              <a:t>rm</a:t>
            </a: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				Optionnel. </a:t>
            </a:r>
            <a:br>
              <a:rPr lang="fr-FR" sz="24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					Supprime le container après </a:t>
            </a:r>
          </a:p>
          <a:p>
            <a:r>
              <a:rPr lang="fr-FR" sz="24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				exécution de &lt;</a:t>
            </a: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cmd&gt;</a:t>
            </a:r>
          </a:p>
          <a:p>
            <a:endParaRPr lang="fr-FR" sz="24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&lt;container&gt;	Nom du container où &lt;cmd&gt; va </a:t>
            </a:r>
            <a:r>
              <a:rPr lang="fr-FR" sz="2400" dirty="0" err="1" smtClean="0">
                <a:latin typeface="Monaco" charset="0"/>
                <a:ea typeface="Monaco" charset="0"/>
                <a:cs typeface="Monaco" charset="0"/>
              </a:rPr>
              <a:t>run</a:t>
            </a: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. </a:t>
            </a:r>
          </a:p>
          <a:p>
            <a:r>
              <a:rPr lang="fr-FR" sz="24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				Ex: </a:t>
            </a:r>
            <a:r>
              <a:rPr lang="fr-FR" sz="2400" dirty="0" err="1" smtClean="0">
                <a:latin typeface="Monaco" charset="0"/>
                <a:ea typeface="Monaco" charset="0"/>
                <a:cs typeface="Monaco" charset="0"/>
              </a:rPr>
              <a:t>php:latest</a:t>
            </a: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400" dirty="0" err="1" smtClean="0">
                <a:latin typeface="Monaco" charset="0"/>
                <a:ea typeface="Monaco" charset="0"/>
                <a:cs typeface="Monaco" charset="0"/>
              </a:rPr>
              <a:t>app</a:t>
            </a: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…</a:t>
            </a:r>
          </a:p>
          <a:p>
            <a:endParaRPr lang="fr-FR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&lt;cmd&gt; 			La commande à exécuter.</a:t>
            </a:r>
          </a:p>
          <a:p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					Unique </a:t>
            </a:r>
            <a:r>
              <a:rPr lang="fr-FR" sz="2400" dirty="0" err="1" smtClean="0">
                <a:latin typeface="Monaco" charset="0"/>
                <a:ea typeface="Monaco" charset="0"/>
                <a:cs typeface="Monaco" charset="0"/>
              </a:rPr>
              <a:t>process</a:t>
            </a: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 du container.</a:t>
            </a:r>
          </a:p>
          <a:p>
            <a:r>
              <a:rPr lang="fr-FR" sz="24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fr-FR" sz="2400" dirty="0" smtClean="0">
                <a:latin typeface="Monaco" charset="0"/>
                <a:ea typeface="Monaco" charset="0"/>
                <a:cs typeface="Monaco" charset="0"/>
              </a:rPr>
              <a:t>				Tourne dans le container, </a:t>
            </a:r>
            <a:r>
              <a:rPr lang="fr-FR" sz="2400" b="1" dirty="0" smtClean="0">
                <a:solidFill>
                  <a:srgbClr val="EA6DE9"/>
                </a:solidFill>
                <a:latin typeface="Monaco" charset="0"/>
                <a:ea typeface="Monaco" charset="0"/>
                <a:cs typeface="Monaco" charset="0"/>
              </a:rPr>
              <a:t>avec le</a:t>
            </a:r>
          </a:p>
          <a:p>
            <a:r>
              <a:rPr lang="fr-FR" sz="2400" b="1" dirty="0">
                <a:solidFill>
                  <a:srgbClr val="EA6DE9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fr-FR" sz="2400" b="1" dirty="0" smtClean="0">
                <a:solidFill>
                  <a:srgbClr val="EA6DE9"/>
                </a:solidFill>
                <a:latin typeface="Monaco" charset="0"/>
                <a:ea typeface="Monaco" charset="0"/>
                <a:cs typeface="Monaco" charset="0"/>
              </a:rPr>
              <a:t>				</a:t>
            </a:r>
            <a:r>
              <a:rPr lang="fr-FR" sz="2400" b="1" dirty="0" err="1" smtClean="0">
                <a:solidFill>
                  <a:srgbClr val="EA6DE9"/>
                </a:solidFill>
                <a:latin typeface="Monaco" charset="0"/>
                <a:ea typeface="Monaco" charset="0"/>
                <a:cs typeface="Monaco" charset="0"/>
              </a:rPr>
              <a:t>filesystem</a:t>
            </a:r>
            <a:r>
              <a:rPr lang="fr-FR" sz="2400" b="1" dirty="0" smtClean="0">
                <a:solidFill>
                  <a:srgbClr val="EA6DE9"/>
                </a:solidFill>
                <a:latin typeface="Monaco" charset="0"/>
                <a:ea typeface="Monaco" charset="0"/>
                <a:cs typeface="Monaco" charset="0"/>
              </a:rPr>
              <a:t> du container</a:t>
            </a:r>
            <a:endParaRPr lang="fr-FR" sz="2400" b="1" dirty="0">
              <a:solidFill>
                <a:srgbClr val="EA6D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3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Exemples de la vraie vie</a:t>
            </a:r>
            <a:endParaRPr lang="fr-FR" sz="44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289" y="2464404"/>
            <a:ext cx="11139588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$ docker </a:t>
            </a:r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run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--</a:t>
            </a:r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rm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mon_app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apache2-fg</a:t>
            </a:r>
          </a:p>
          <a:p>
            <a:endParaRPr lang="fr-FR" sz="28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$ docker </a:t>
            </a:r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run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--</a:t>
            </a:r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rm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node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npm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install</a:t>
            </a:r>
            <a:endParaRPr lang="fr-FR" sz="28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fr-FR" sz="2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$ docker </a:t>
            </a:r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run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--</a:t>
            </a:r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rm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database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/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etc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init.d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mysql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start</a:t>
            </a:r>
            <a:endParaRPr lang="fr-FR" sz="28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fr-FR" sz="2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$ docker </a:t>
            </a:r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run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--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rm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mon_app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php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composer.phar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install</a:t>
            </a:r>
            <a:endParaRPr lang="fr-FR" sz="28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9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Mon container à moi </a:t>
            </a:r>
            <a:r>
              <a:rPr lang="fr-FR" sz="3600" i="1" cap="none" dirty="0" smtClean="0">
                <a:latin typeface="Monaco" charset="0"/>
                <a:ea typeface="Monaco" charset="0"/>
                <a:cs typeface="Monaco" charset="0"/>
              </a:rPr>
              <a:t>1/2</a:t>
            </a:r>
            <a:endParaRPr lang="fr-FR" sz="3600" i="1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6289" y="2464404"/>
            <a:ext cx="963597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clem@host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			$ 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docker </a:t>
            </a:r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run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mon_container</a:t>
            </a:r>
            <a:endParaRPr lang="fr-FR" sz="2800" dirty="0" smtClean="0">
              <a:latin typeface="Monaco" charset="0"/>
              <a:ea typeface="Monaco" charset="0"/>
              <a:cs typeface="Monaco" charset="0"/>
            </a:endParaRPr>
          </a:p>
          <a:p>
            <a:endParaRPr lang="fr-FR" sz="28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root@container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#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apt-get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install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foo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 bar 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baz</a:t>
            </a:r>
            <a:endParaRPr lang="fr-FR" sz="28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root@container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# 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nano /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etc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httpd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fr-FR" sz="2800" dirty="0" err="1" smtClean="0">
                <a:latin typeface="Monaco" charset="0"/>
                <a:ea typeface="Monaco" charset="0"/>
                <a:cs typeface="Monaco" charset="0"/>
              </a:rPr>
              <a:t>httpd.conf</a:t>
            </a:r>
            <a:endParaRPr lang="fr-FR" sz="2800" dirty="0" smtClean="0">
              <a:latin typeface="Monaco" charset="0"/>
              <a:ea typeface="Monaco" charset="0"/>
              <a:cs typeface="Monaco" charset="0"/>
            </a:endParaRPr>
          </a:p>
          <a:p>
            <a:r>
              <a:rPr lang="fr-FR" sz="2800" dirty="0" err="1">
                <a:latin typeface="Monaco" charset="0"/>
                <a:ea typeface="Monaco" charset="0"/>
                <a:cs typeface="Monaco" charset="0"/>
              </a:rPr>
              <a:t>root@container</a:t>
            </a:r>
            <a:r>
              <a:rPr lang="fr-FR" sz="2800" dirty="0">
                <a:latin typeface="Monaco" charset="0"/>
                <a:ea typeface="Monaco" charset="0"/>
                <a:cs typeface="Monaco" charset="0"/>
              </a:rPr>
              <a:t> # </a:t>
            </a:r>
            <a:r>
              <a:rPr lang="fr-FR" sz="2800" dirty="0" smtClean="0">
                <a:latin typeface="Monaco" charset="0"/>
                <a:ea typeface="Monaco" charset="0"/>
                <a:cs typeface="Monaco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442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Mon container à moi </a:t>
            </a:r>
            <a:r>
              <a:rPr lang="fr-FR" sz="3200" i="1" cap="none" dirty="0" smtClean="0">
                <a:latin typeface="Monaco" charset="0"/>
                <a:ea typeface="Monaco" charset="0"/>
                <a:cs typeface="Monaco" charset="0"/>
              </a:rPr>
              <a:t>2/2</a:t>
            </a:r>
            <a:endParaRPr lang="fr-FR" sz="4400" cap="none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68" y="2191870"/>
            <a:ext cx="9085852" cy="1344706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V="1">
            <a:off x="779929" y="3429000"/>
            <a:ext cx="1156447" cy="1842247"/>
          </a:xfrm>
          <a:prstGeom prst="straightConnector1">
            <a:avLst/>
          </a:prstGeom>
          <a:ln w="133350">
            <a:solidFill>
              <a:srgbClr val="EA6D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122768" y="5271247"/>
            <a:ext cx="6600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smtClean="0"/>
              <a:t>Nouveau nom de mon container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20222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Et quand on est content ?</a:t>
            </a:r>
            <a:endParaRPr lang="fr-FR" sz="3600" i="1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6633" y="2693004"/>
            <a:ext cx="1187536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3800" dirty="0" smtClean="0">
                <a:solidFill>
                  <a:srgbClr val="EA6DE9"/>
                </a:solidFill>
                <a:latin typeface="Monaco" charset="0"/>
                <a:ea typeface="Monaco" charset="0"/>
                <a:cs typeface="Monaco" charset="0"/>
              </a:rPr>
              <a:t>On commit !</a:t>
            </a:r>
          </a:p>
        </p:txBody>
      </p:sp>
    </p:spTree>
    <p:extLst>
      <p:ext uri="{BB962C8B-B14F-4D97-AF65-F5344CB8AC3E}">
        <p14:creationId xmlns:p14="http://schemas.microsoft.com/office/powerpoint/2010/main" val="27244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$ docker commit</a:t>
            </a:r>
            <a:endParaRPr lang="fr-FR" sz="3600" i="1" cap="none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2084832"/>
            <a:ext cx="11773520" cy="87013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46" y="3552887"/>
            <a:ext cx="11773520" cy="939236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H="1" flipV="1">
            <a:off x="1237129" y="4439662"/>
            <a:ext cx="1479177" cy="1300753"/>
          </a:xfrm>
          <a:prstGeom prst="straightConnector1">
            <a:avLst/>
          </a:prstGeom>
          <a:ln w="133350">
            <a:solidFill>
              <a:srgbClr val="EA6D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092823" y="5017140"/>
            <a:ext cx="75169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smtClean="0"/>
              <a:t>Notre container modifié, avec son nouveau nom</a:t>
            </a:r>
            <a:endParaRPr lang="fr-FR" sz="4400"/>
          </a:p>
        </p:txBody>
      </p:sp>
      <p:pic>
        <p:nvPicPr>
          <p:cNvPr id="12290" name="Picture 2" descr="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58" y="1960342"/>
            <a:ext cx="67532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45" y="-131017"/>
            <a:ext cx="3988955" cy="348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27264" y="585216"/>
            <a:ext cx="5731117" cy="37702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3900" dirty="0" smtClean="0">
                <a:solidFill>
                  <a:srgbClr val="EA6DE9"/>
                </a:solidFill>
                <a:latin typeface="Arial" charset="0"/>
                <a:ea typeface="Arial" charset="0"/>
                <a:cs typeface="Arial" charset="0"/>
              </a:rPr>
              <a:t>+1 !</a:t>
            </a:r>
            <a:endParaRPr lang="fr-FR" sz="23900" dirty="0">
              <a:solidFill>
                <a:srgbClr val="EA6DE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Dockerfile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4400" dirty="0" smtClean="0"/>
              <a:t>La recette pour mes nouveaux pancakes</a:t>
            </a:r>
            <a:endParaRPr lang="fr-FR" sz="4400" dirty="0"/>
          </a:p>
        </p:txBody>
      </p:sp>
      <p:pic>
        <p:nvPicPr>
          <p:cNvPr id="4" name="Picture 8" descr="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98" y="3026379"/>
            <a:ext cx="3988955" cy="348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0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Dockerfile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47" y="1613025"/>
            <a:ext cx="8308041" cy="5244975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H="1">
            <a:off x="4652682" y="981635"/>
            <a:ext cx="2097742" cy="995083"/>
          </a:xfrm>
          <a:prstGeom prst="straightConnector1">
            <a:avLst/>
          </a:prstGeom>
          <a:ln w="133350">
            <a:solidFill>
              <a:srgbClr val="EA6D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5701553" y="2205318"/>
            <a:ext cx="1573306" cy="1237129"/>
          </a:xfrm>
          <a:prstGeom prst="straightConnector1">
            <a:avLst/>
          </a:prstGeom>
          <a:ln w="133350">
            <a:solidFill>
              <a:srgbClr val="EA6D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274859" y="437836"/>
            <a:ext cx="1922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de base de mes pancakes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7597587" y="1715557"/>
            <a:ext cx="441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Commandes à </a:t>
            </a:r>
            <a:r>
              <a:rPr lang="fr-FR" dirty="0" err="1" smtClean="0"/>
              <a:t>executer</a:t>
            </a:r>
            <a:r>
              <a:rPr lang="fr-FR" dirty="0" smtClean="0"/>
              <a:t> (Multiple RUN possible)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7274860" y="3442447"/>
            <a:ext cx="2339787" cy="1021977"/>
          </a:xfrm>
          <a:prstGeom prst="straightConnector1">
            <a:avLst/>
          </a:prstGeom>
          <a:ln w="133350">
            <a:solidFill>
              <a:srgbClr val="EA6D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8821272" y="3926541"/>
            <a:ext cx="1021975" cy="1021977"/>
          </a:xfrm>
          <a:prstGeom prst="straightConnector1">
            <a:avLst/>
          </a:prstGeom>
          <a:ln w="133350">
            <a:solidFill>
              <a:srgbClr val="EA6D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9695328" y="2837330"/>
            <a:ext cx="2312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Moving</a:t>
            </a:r>
            <a:r>
              <a:rPr lang="fr-FR" sz="2000" dirty="0" smtClean="0"/>
              <a:t> files 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b="1" dirty="0" smtClean="0"/>
              <a:t>host to container</a:t>
            </a:r>
            <a:endParaRPr lang="fr-FR" sz="2000" b="1" dirty="0"/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2218765" y="3926541"/>
            <a:ext cx="1169895" cy="1976718"/>
          </a:xfrm>
          <a:prstGeom prst="straightConnector1">
            <a:avLst/>
          </a:prstGeom>
          <a:ln w="133350">
            <a:solidFill>
              <a:srgbClr val="EA6D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88259" y="2613690"/>
            <a:ext cx="1842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Command </a:t>
            </a:r>
            <a:r>
              <a:rPr lang="fr-FR" sz="2400" dirty="0" err="1" smtClean="0"/>
              <a:t>that</a:t>
            </a:r>
            <a:r>
              <a:rPr lang="fr-FR" sz="2400" dirty="0" smtClean="0"/>
              <a:t> the container </a:t>
            </a:r>
            <a:r>
              <a:rPr lang="fr-FR" sz="2400" dirty="0" err="1" smtClean="0"/>
              <a:t>will</a:t>
            </a:r>
            <a:r>
              <a:rPr lang="fr-FR" sz="2400" dirty="0" smtClean="0"/>
              <a:t> </a:t>
            </a:r>
            <a:r>
              <a:rPr lang="fr-FR" sz="2400" dirty="0" err="1" smtClean="0"/>
              <a:t>run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573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8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docker </a:t>
            </a:r>
            <a:r>
              <a:rPr lang="fr-FR" sz="4400" cap="none" dirty="0" err="1" smtClean="0">
                <a:latin typeface="Monaco" charset="0"/>
                <a:ea typeface="Monaco" charset="0"/>
                <a:cs typeface="Monaco" charset="0"/>
              </a:rPr>
              <a:t>build</a:t>
            </a:r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 .</a:t>
            </a:r>
            <a:endParaRPr lang="fr-FR" sz="44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1873424"/>
            <a:ext cx="11146491" cy="49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Coucou ca va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5400" dirty="0" smtClean="0"/>
              <a:t>Aujourd’hui on va parler de Docker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13043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docker </a:t>
            </a:r>
            <a:r>
              <a:rPr lang="fr-FR" sz="4400" cap="none" dirty="0" err="1" smtClean="0">
                <a:latin typeface="Monaco" charset="0"/>
                <a:ea typeface="Monaco" charset="0"/>
                <a:cs typeface="Monaco" charset="0"/>
              </a:rPr>
              <a:t>build</a:t>
            </a:r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 .</a:t>
            </a:r>
            <a:endParaRPr lang="fr-FR" sz="44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" y="1873424"/>
            <a:ext cx="11146491" cy="49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1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fficher l'image d'origine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418" y="-5924468"/>
            <a:ext cx="12827418" cy="146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ln w="3175">
            <a:noFill/>
          </a:ln>
        </p:spPr>
        <p:txBody>
          <a:bodyPr>
            <a:noAutofit/>
          </a:bodyPr>
          <a:lstStyle/>
          <a:p>
            <a:r>
              <a:rPr lang="fr-FR" sz="4400" b="1" strike="sngStrike" dirty="0" smtClean="0">
                <a:ln w="22225">
                  <a:solidFill>
                    <a:schemeClr val="bg2"/>
                  </a:solidFill>
                </a:ln>
              </a:rPr>
              <a:t>docker-composer</a:t>
            </a:r>
          </a:p>
          <a:p>
            <a:r>
              <a:rPr lang="fr-FR" sz="6600" b="1" dirty="0" smtClean="0">
                <a:ln w="22225">
                  <a:solidFill>
                    <a:schemeClr val="bg2"/>
                  </a:solidFill>
                </a:ln>
              </a:rPr>
              <a:t>docker-compose</a:t>
            </a:r>
            <a:endParaRPr lang="fr-FR" sz="6600" dirty="0">
              <a:ln w="15875">
                <a:solidFill>
                  <a:schemeClr val="bg1"/>
                </a:solidFill>
              </a:ln>
            </a:endParaRP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ea typeface="Snell Roundhand" charset="0"/>
                <a:cs typeface="Snell Roundhand" charset="0"/>
              </a:rPr>
              <a:t>Container </a:t>
            </a:r>
            <a:r>
              <a:rPr lang="fr-FR" dirty="0" err="1" smtClean="0">
                <a:ea typeface="Snell Roundhand" charset="0"/>
                <a:cs typeface="Snell Roundhand" charset="0"/>
              </a:rPr>
              <a:t>interconnection</a:t>
            </a:r>
            <a:r>
              <a:rPr lang="fr-FR" dirty="0">
                <a:ea typeface="Snell Roundhand" charset="0"/>
                <a:cs typeface="Snell Roundhand" charset="0"/>
              </a:rPr>
              <a:t>	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719918" y="6325862"/>
            <a:ext cx="80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Image: http://</a:t>
            </a:r>
            <a:r>
              <a:rPr lang="fr-FR" dirty="0" err="1"/>
              <a:t>www.headlineshirts.net</a:t>
            </a:r>
            <a:r>
              <a:rPr lang="fr-FR" dirty="0"/>
              <a:t>/squid-attack-t-shirt.html#.VO-HyfnF9ec</a:t>
            </a:r>
          </a:p>
        </p:txBody>
      </p:sp>
    </p:spTree>
    <p:extLst>
      <p:ext uri="{BB962C8B-B14F-4D97-AF65-F5344CB8AC3E}">
        <p14:creationId xmlns:p14="http://schemas.microsoft.com/office/powerpoint/2010/main" val="109213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Dialogue de containers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Décrire son infrastructure, et les liens entre containers.</a:t>
            </a:r>
          </a:p>
          <a:p>
            <a:endParaRPr lang="fr-FR" dirty="0"/>
          </a:p>
          <a:p>
            <a:r>
              <a:rPr lang="fr-FR" sz="5400" dirty="0" err="1" smtClean="0"/>
              <a:t>Demo</a:t>
            </a:r>
            <a:r>
              <a:rPr lang="fr-FR" sz="5400" dirty="0" smtClean="0"/>
              <a:t> time !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13873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en bref !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5400" dirty="0" smtClean="0"/>
              <a:t>Un peu comme une VM…</a:t>
            </a:r>
          </a:p>
          <a:p>
            <a:r>
              <a:rPr lang="fr-FR" sz="5400" dirty="0" smtClean="0"/>
              <a:t>mais pas tout a fait !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35476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en bref !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5400" dirty="0" smtClean="0"/>
              <a:t>Un container = un </a:t>
            </a:r>
            <a:r>
              <a:rPr lang="fr-FR" sz="5400" dirty="0" err="1" smtClean="0"/>
              <a:t>process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7957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en bref !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682801"/>
            <a:ext cx="9482328" cy="4637450"/>
          </a:xfrm>
        </p:spPr>
      </p:pic>
    </p:spTree>
    <p:extLst>
      <p:ext uri="{BB962C8B-B14F-4D97-AF65-F5344CB8AC3E}">
        <p14:creationId xmlns:p14="http://schemas.microsoft.com/office/powerpoint/2010/main" val="43850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du Blog letempsdescopains.centerblog.net"/>
          <p:cNvPicPr>
            <a:picLocks noChangeAspect="1" noChangeArrowheads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16871"/>
            <a:ext cx="12204000" cy="80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ln w="3175">
            <a:noFill/>
          </a:ln>
        </p:spPr>
        <p:txBody>
          <a:bodyPr>
            <a:noAutofit/>
          </a:bodyPr>
          <a:lstStyle/>
          <a:p>
            <a:r>
              <a:rPr lang="fr-FR" sz="4400" b="1" dirty="0" smtClean="0">
                <a:ln w="22225">
                  <a:solidFill>
                    <a:schemeClr val="bg2"/>
                  </a:solidFill>
                </a:ln>
              </a:rPr>
              <a:t> - images</a:t>
            </a:r>
          </a:p>
          <a:p>
            <a:r>
              <a:rPr lang="fr-FR" sz="4400" b="1" dirty="0">
                <a:ln w="22225">
                  <a:solidFill>
                    <a:schemeClr val="bg2"/>
                  </a:solidFill>
                </a:ln>
              </a:rPr>
              <a:t> </a:t>
            </a:r>
            <a:r>
              <a:rPr lang="fr-FR" sz="4400" b="1" dirty="0" smtClean="0">
                <a:ln w="22225">
                  <a:solidFill>
                    <a:schemeClr val="bg2"/>
                  </a:solidFill>
                </a:ln>
              </a:rPr>
              <a:t>- </a:t>
            </a:r>
            <a:r>
              <a:rPr lang="fr-FR" sz="4400" b="1" dirty="0" err="1" smtClean="0">
                <a:ln w="22225">
                  <a:solidFill>
                    <a:schemeClr val="bg2"/>
                  </a:solidFill>
                </a:ln>
              </a:rPr>
              <a:t>run</a:t>
            </a:r>
            <a:endParaRPr lang="fr-FR" sz="4400" b="1" dirty="0" smtClean="0">
              <a:ln w="22225">
                <a:solidFill>
                  <a:schemeClr val="bg2"/>
                </a:solidFill>
              </a:ln>
            </a:endParaRPr>
          </a:p>
          <a:p>
            <a:r>
              <a:rPr lang="fr-FR" sz="4400" b="1" dirty="0" smtClean="0">
                <a:ln w="22225">
                  <a:solidFill>
                    <a:schemeClr val="bg2"/>
                  </a:solidFill>
                </a:ln>
              </a:rPr>
              <a:t> - pull</a:t>
            </a:r>
          </a:p>
          <a:p>
            <a:r>
              <a:rPr lang="fr-FR" sz="4400" b="1" dirty="0">
                <a:ln w="22225">
                  <a:solidFill>
                    <a:schemeClr val="bg2"/>
                  </a:solidFill>
                </a:ln>
              </a:rPr>
              <a:t> </a:t>
            </a:r>
            <a:r>
              <a:rPr lang="fr-FR" sz="4400" b="1" dirty="0" smtClean="0">
                <a:ln w="22225">
                  <a:solidFill>
                    <a:schemeClr val="bg2"/>
                  </a:solidFill>
                </a:ln>
              </a:rPr>
              <a:t>- commit</a:t>
            </a:r>
          </a:p>
          <a:p>
            <a:r>
              <a:rPr lang="fr-FR" sz="4400" dirty="0">
                <a:ln w="15875">
                  <a:solidFill>
                    <a:schemeClr val="bg1"/>
                  </a:solidFill>
                </a:ln>
              </a:rPr>
              <a:t> 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ea typeface="Snell Roundhand" charset="0"/>
                <a:cs typeface="Snell Roundhand" charset="0"/>
              </a:rPr>
              <a:t>Docker basics</a:t>
            </a:r>
            <a:endParaRPr lang="fr-FR" dirty="0">
              <a:ea typeface="Snell Roundhand" charset="0"/>
              <a:cs typeface="Snell Roundha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$ docker images</a:t>
            </a:r>
            <a:endParaRPr lang="fr-FR" sz="4400" cap="none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856" y="2557462"/>
            <a:ext cx="11049000" cy="3479800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H="1">
            <a:off x="1277471" y="2084832"/>
            <a:ext cx="2770094" cy="2648533"/>
          </a:xfrm>
          <a:prstGeom prst="straightConnector1">
            <a:avLst/>
          </a:prstGeom>
          <a:ln w="127000">
            <a:solidFill>
              <a:srgbClr val="EA6D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4300908" y="2084832"/>
            <a:ext cx="396272" cy="2648533"/>
          </a:xfrm>
          <a:prstGeom prst="straightConnector1">
            <a:avLst/>
          </a:prstGeom>
          <a:ln w="127000">
            <a:solidFill>
              <a:srgbClr val="EA6D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8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$ docker pull</a:t>
            </a:r>
            <a:endParaRPr lang="fr-FR" sz="4400" cap="none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2050" name="Picture 2" descr="http://www.odditycentral.com/wp-content/uploads/2011/03/tallest-pancake-stack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730" y="585216"/>
            <a:ext cx="4143375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7180730" y="6452616"/>
            <a:ext cx="4143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Source: http://</a:t>
            </a:r>
            <a:r>
              <a:rPr lang="fr-FR" sz="1200" dirty="0" err="1"/>
              <a:t>www.odditycentral.com</a:t>
            </a:r>
            <a:r>
              <a:rPr lang="fr-FR" sz="1200" dirty="0"/>
              <a:t>/</a:t>
            </a:r>
            <a:r>
              <a:rPr lang="fr-FR" sz="1200" dirty="0" err="1"/>
              <a:t>foods</a:t>
            </a:r>
            <a:r>
              <a:rPr lang="fr-FR" sz="1200" dirty="0"/>
              <a:t>/the-</a:t>
            </a:r>
            <a:r>
              <a:rPr lang="fr-FR" sz="1200" dirty="0" err="1"/>
              <a:t>perfect</a:t>
            </a:r>
            <a:r>
              <a:rPr lang="fr-FR" sz="1200" dirty="0"/>
              <a:t>-breakfast-</a:t>
            </a:r>
            <a:r>
              <a:rPr lang="fr-FR" sz="1200" dirty="0" err="1"/>
              <a:t>worlds</a:t>
            </a:r>
            <a:r>
              <a:rPr lang="fr-FR" sz="1200" dirty="0"/>
              <a:t>-</a:t>
            </a:r>
            <a:r>
              <a:rPr lang="fr-FR" sz="1200" dirty="0" err="1"/>
              <a:t>tallest</a:t>
            </a:r>
            <a:r>
              <a:rPr lang="fr-FR" sz="1200" dirty="0"/>
              <a:t>-pancake-</a:t>
            </a:r>
            <a:r>
              <a:rPr lang="fr-FR" sz="1200" dirty="0" err="1"/>
              <a:t>stack.html</a:t>
            </a:r>
            <a:endParaRPr lang="fr-FR" sz="1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21" y="2264126"/>
            <a:ext cx="6740384" cy="33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0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cap="none" dirty="0" smtClean="0">
                <a:latin typeface="Monaco" charset="0"/>
                <a:ea typeface="Monaco" charset="0"/>
                <a:cs typeface="Monaco" charset="0"/>
              </a:rPr>
              <a:t>$ docker pull</a:t>
            </a:r>
            <a:endParaRPr lang="fr-FR" sz="4400" cap="none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66" y="2205317"/>
            <a:ext cx="11635408" cy="182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259" y="2783541"/>
            <a:ext cx="11658600" cy="322730"/>
          </a:xfrm>
          <a:prstGeom prst="rect">
            <a:avLst/>
          </a:prstGeom>
          <a:noFill/>
          <a:ln w="69850">
            <a:solidFill>
              <a:srgbClr val="EA6D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59" y="4034117"/>
            <a:ext cx="3810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e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Intégrale</Template>
  <TotalTime>335</TotalTime>
  <Words>526</Words>
  <Application>Microsoft Macintosh PowerPoint</Application>
  <PresentationFormat>Grand écran</PresentationFormat>
  <Paragraphs>116</Paragraphs>
  <Slides>22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Calibri</vt:lpstr>
      <vt:lpstr>Monaco</vt:lpstr>
      <vt:lpstr>Snell Roundhand</vt:lpstr>
      <vt:lpstr>Tw Cen MT</vt:lpstr>
      <vt:lpstr>Tw Cen MT Condensed</vt:lpstr>
      <vt:lpstr>Wingdings 3</vt:lpstr>
      <vt:lpstr>Arial</vt:lpstr>
      <vt:lpstr>Intégrale</vt:lpstr>
      <vt:lpstr>Présentation PowerPoint</vt:lpstr>
      <vt:lpstr>Coucou ca va ?</vt:lpstr>
      <vt:lpstr>Docker en bref !</vt:lpstr>
      <vt:lpstr>Docker en bref !</vt:lpstr>
      <vt:lpstr>Docker en bref !</vt:lpstr>
      <vt:lpstr>Docker basics</vt:lpstr>
      <vt:lpstr>$ docker images</vt:lpstr>
      <vt:lpstr>$ docker pull</vt:lpstr>
      <vt:lpstr>$ docker pull</vt:lpstr>
      <vt:lpstr>$ docker run</vt:lpstr>
      <vt:lpstr>Présentation PowerPoint</vt:lpstr>
      <vt:lpstr>Exemples de la vraie vie</vt:lpstr>
      <vt:lpstr>Mon container à moi 1/2</vt:lpstr>
      <vt:lpstr>Mon container à moi 2/2</vt:lpstr>
      <vt:lpstr>Et quand on est content ?</vt:lpstr>
      <vt:lpstr>$ docker commit</vt:lpstr>
      <vt:lpstr>Dockerfile</vt:lpstr>
      <vt:lpstr>Dockerfile</vt:lpstr>
      <vt:lpstr>$ docker build .</vt:lpstr>
      <vt:lpstr>$ docker build .</vt:lpstr>
      <vt:lpstr>Container interconnection </vt:lpstr>
      <vt:lpstr>Dialogue de containers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19</cp:revision>
  <dcterms:created xsi:type="dcterms:W3CDTF">2016-11-15T11:16:44Z</dcterms:created>
  <dcterms:modified xsi:type="dcterms:W3CDTF">2016-11-15T16:51:59Z</dcterms:modified>
</cp:coreProperties>
</file>